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22"/>
  </p:notesMasterIdLst>
  <p:sldIdLst>
    <p:sldId id="256" r:id="rId2"/>
    <p:sldId id="258" r:id="rId3"/>
    <p:sldId id="268" r:id="rId4"/>
    <p:sldId id="278" r:id="rId5"/>
    <p:sldId id="266" r:id="rId6"/>
    <p:sldId id="271" r:id="rId7"/>
    <p:sldId id="272" r:id="rId8"/>
    <p:sldId id="259" r:id="rId9"/>
    <p:sldId id="261" r:id="rId10"/>
    <p:sldId id="273" r:id="rId11"/>
    <p:sldId id="262" r:id="rId12"/>
    <p:sldId id="269" r:id="rId13"/>
    <p:sldId id="263" r:id="rId14"/>
    <p:sldId id="265" r:id="rId15"/>
    <p:sldId id="267" r:id="rId16"/>
    <p:sldId id="270" r:id="rId17"/>
    <p:sldId id="274" r:id="rId18"/>
    <p:sldId id="275" r:id="rId19"/>
    <p:sldId id="276" r:id="rId20"/>
    <p:sldId id="26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5763" autoAdjust="0"/>
  </p:normalViewPr>
  <p:slideViewPr>
    <p:cSldViewPr snapToGrid="0">
      <p:cViewPr varScale="1">
        <p:scale>
          <a:sx n="83" d="100"/>
          <a:sy n="83" d="100"/>
        </p:scale>
        <p:origin x="12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35142B-F723-46E9-A5C0-B84359A967BD}" type="datetimeFigureOut">
              <a:rPr lang="zh-TW" altLang="en-US" smtClean="0"/>
              <a:t>2019/1/13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C23AB-8A0A-46D6-8689-6AF0158E713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345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Interpretation </a:t>
            </a:r>
            <a:r>
              <a:rPr lang="zh-TW" altLang="en-US" dirty="0" smtClean="0"/>
              <a:t>解釋性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2986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538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這篇要處理的是</a:t>
            </a:r>
            <a:r>
              <a:rPr lang="en-US" altLang="zh-TW" baseline="0" dirty="0" smtClean="0"/>
              <a:t> Job fit</a:t>
            </a:r>
            <a:r>
              <a:rPr lang="zh-TW" altLang="en-US" baseline="0" dirty="0" smtClean="0"/>
              <a:t> 的問題，</a:t>
            </a:r>
            <a:endParaRPr lang="en-US" altLang="zh-TW" baseline="0" dirty="0" smtClean="0"/>
          </a:p>
          <a:p>
            <a:r>
              <a:rPr lang="zh-TW" altLang="en-US" baseline="0" dirty="0" smtClean="0"/>
              <a:t>所以這邊用 </a:t>
            </a:r>
            <a:r>
              <a:rPr lang="en-US" altLang="zh-TW" baseline="0" dirty="0" smtClean="0"/>
              <a:t>J</a:t>
            </a:r>
            <a:r>
              <a:rPr lang="zh-TW" altLang="en-US" baseline="0" dirty="0" smtClean="0"/>
              <a:t> 來表示 </a:t>
            </a:r>
            <a:r>
              <a:rPr lang="en-US" altLang="zh-TW" baseline="0" dirty="0" smtClean="0"/>
              <a:t>ability</a:t>
            </a:r>
            <a:r>
              <a:rPr lang="zh-TW" altLang="en-US" baseline="0" dirty="0" smtClean="0"/>
              <a:t> </a:t>
            </a:r>
            <a:r>
              <a:rPr lang="en-US" altLang="zh-TW" baseline="0" dirty="0" smtClean="0"/>
              <a:t>requirements</a:t>
            </a:r>
            <a:r>
              <a:rPr lang="zh-TW" altLang="en-US" baseline="0" dirty="0" smtClean="0"/>
              <a:t>，</a:t>
            </a:r>
            <a:endParaRPr lang="en-US" altLang="zh-TW" baseline="0" dirty="0" smtClean="0"/>
          </a:p>
          <a:p>
            <a:r>
              <a:rPr lang="zh-TW" altLang="en-US" dirty="0" smtClean="0"/>
              <a:t>用 </a:t>
            </a:r>
            <a:r>
              <a:rPr lang="en-US" altLang="zh-TW" dirty="0" smtClean="0"/>
              <a:t>R</a:t>
            </a:r>
            <a:r>
              <a:rPr lang="zh-TW" altLang="en-US" dirty="0" smtClean="0"/>
              <a:t> 來表示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745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7481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為了將 </a:t>
            </a:r>
            <a:r>
              <a:rPr lang="en-US" altLang="zh-TW" dirty="0" smtClean="0"/>
              <a:t>word </a:t>
            </a:r>
            <a:r>
              <a:rPr lang="zh-TW" altLang="en-US" dirty="0" smtClean="0"/>
              <a:t>之間的順序依賴性嵌入到相應的表示中，用</a:t>
            </a:r>
            <a:r>
              <a:rPr lang="en-US" altLang="zh-TW" dirty="0" smtClean="0"/>
              <a:t>RNN-&gt;</a:t>
            </a:r>
            <a:r>
              <a:rPr lang="en-US" altLang="zh-TW" dirty="0" smtClean="0"/>
              <a:t>BI-LSTM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WJ</a:t>
            </a:r>
            <a:r>
              <a:rPr lang="en-US" altLang="zh-TW" baseline="0" dirty="0" smtClean="0"/>
              <a:t> </a:t>
            </a:r>
            <a:r>
              <a:rPr lang="en-US" altLang="zh-TW" baseline="0" dirty="0" err="1" smtClean="0"/>
              <a:t>l,t</a:t>
            </a:r>
            <a:r>
              <a:rPr lang="zh-TW" altLang="en-US" baseline="0" dirty="0" smtClean="0"/>
              <a:t> 代表第 </a:t>
            </a:r>
            <a:r>
              <a:rPr lang="en-US" altLang="zh-TW" baseline="0" dirty="0" smtClean="0"/>
              <a:t>l</a:t>
            </a:r>
            <a:r>
              <a:rPr lang="zh-TW" altLang="en-US" baseline="0" dirty="0" smtClean="0"/>
              <a:t> 個 </a:t>
            </a:r>
            <a:r>
              <a:rPr lang="en-US" altLang="zh-TW" baseline="0" dirty="0" smtClean="0"/>
              <a:t>Job-Requirement</a:t>
            </a:r>
            <a:r>
              <a:rPr lang="zh-TW" altLang="en-US" baseline="0" dirty="0" smtClean="0"/>
              <a:t> 的第 </a:t>
            </a:r>
            <a:r>
              <a:rPr lang="en-US" altLang="zh-TW" baseline="0" dirty="0" smtClean="0"/>
              <a:t>t</a:t>
            </a:r>
            <a:r>
              <a:rPr lang="zh-TW" altLang="en-US" baseline="0" dirty="0" smtClean="0"/>
              <a:t> 個字</a:t>
            </a:r>
            <a:endParaRPr lang="en-US" altLang="zh-TW" baseline="0" dirty="0" smtClean="0"/>
          </a:p>
          <a:p>
            <a:r>
              <a:rPr lang="zh-TW" altLang="en-US" baseline="0" dirty="0" smtClean="0"/>
              <a:t>其中 </a:t>
            </a:r>
            <a:r>
              <a:rPr lang="en-US" altLang="zh-TW" baseline="0" dirty="0" smtClean="0"/>
              <a:t>We</a:t>
            </a:r>
            <a:r>
              <a:rPr lang="zh-TW" altLang="en-US" baseline="0" dirty="0" smtClean="0"/>
              <a:t> 代表已經</a:t>
            </a:r>
            <a:r>
              <a:rPr lang="en-US" altLang="zh-TW" baseline="0" dirty="0" smtClean="0"/>
              <a:t> Pre-train</a:t>
            </a:r>
            <a:r>
              <a:rPr lang="zh-TW" altLang="en-US" baseline="0" dirty="0" smtClean="0"/>
              <a:t> 過的</a:t>
            </a:r>
            <a:r>
              <a:rPr lang="en-US" altLang="zh-TW" baseline="0" dirty="0" smtClean="0"/>
              <a:t> Embedding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438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作者認為每項能力要求都是指工作的特定需求，工作的全部需求可以從其所有要求中進一步總結</a:t>
            </a:r>
            <a:endParaRPr lang="en-US" altLang="zh-TW" dirty="0" smtClean="0"/>
          </a:p>
          <a:p>
            <a:r>
              <a:rPr lang="zh-TW" altLang="en-US" dirty="0" smtClean="0"/>
              <a:t>因而設計此層</a:t>
            </a:r>
          </a:p>
          <a:p>
            <a:r>
              <a:rPr lang="en-US" altLang="zh-TW" dirty="0" smtClean="0"/>
              <a:t>1)Single Ability-aware in Job Requirement 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getting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the</a:t>
            </a:r>
            <a:r>
              <a:rPr lang="zh-TW" altLang="en-US" dirty="0" smtClean="0"/>
              <a:t> </a:t>
            </a:r>
            <a:r>
              <a:rPr lang="en-US" altLang="zh-TW" dirty="0" smtClean="0"/>
              <a:t>semantic</a:t>
            </a:r>
            <a:r>
              <a:rPr lang="zh-TW" altLang="en-US" dirty="0" smtClean="0"/>
              <a:t> </a:t>
            </a:r>
            <a:r>
              <a:rPr lang="en-US" altLang="zh-TW" dirty="0" smtClean="0"/>
              <a:t>representation</a:t>
            </a:r>
            <a:r>
              <a:rPr lang="zh-TW" altLang="en-US" dirty="0" smtClean="0"/>
              <a:t> </a:t>
            </a:r>
            <a:r>
              <a:rPr lang="en-US" altLang="zh-TW" dirty="0" smtClean="0"/>
              <a:t>of</a:t>
            </a:r>
            <a:r>
              <a:rPr lang="zh-TW" altLang="en-US" dirty="0" smtClean="0"/>
              <a:t> </a:t>
            </a:r>
            <a:r>
              <a:rPr lang="en-US" altLang="zh-TW" dirty="0" smtClean="0"/>
              <a:t>each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</a:t>
            </a:r>
            <a:r>
              <a:rPr lang="zh-TW" altLang="en-US" dirty="0" smtClean="0"/>
              <a:t> </a:t>
            </a:r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a</a:t>
            </a:r>
            <a:r>
              <a:rPr lang="zh-TW" altLang="en-US" dirty="0" smtClean="0"/>
              <a:t> </a:t>
            </a:r>
            <a:r>
              <a:rPr lang="en-US" altLang="zh-TW" dirty="0" smtClean="0"/>
              <a:t>job</a:t>
            </a:r>
            <a:r>
              <a:rPr lang="zh-TW" altLang="en-US" dirty="0" smtClean="0"/>
              <a:t> </a:t>
            </a:r>
            <a:r>
              <a:rPr lang="en-US" altLang="zh-TW" dirty="0" smtClean="0"/>
              <a:t>posting;</a:t>
            </a:r>
          </a:p>
          <a:p>
            <a:r>
              <a:rPr lang="en-US" altLang="zh-TW" dirty="0" smtClean="0"/>
              <a:t>2)Multiple Ability-aware in Job Requirement 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further</a:t>
            </a:r>
            <a:r>
              <a:rPr lang="zh-TW" altLang="en-US" dirty="0" smtClean="0"/>
              <a:t> </a:t>
            </a:r>
            <a:r>
              <a:rPr lang="en-US" altLang="zh-TW" dirty="0" smtClean="0"/>
              <a:t>extracting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entire representation of a job posting, </a:t>
            </a:r>
          </a:p>
          <a:p>
            <a:r>
              <a:rPr lang="en-US" altLang="zh-TW" dirty="0" smtClean="0"/>
              <a:t>3)Single Ability-aware in Candidate Experience 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highlighting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some</a:t>
            </a:r>
            <a:r>
              <a:rPr lang="zh-TW" altLang="en-US" dirty="0" smtClean="0"/>
              <a:t> </a:t>
            </a:r>
            <a:r>
              <a:rPr lang="en-US" altLang="zh-TW" dirty="0" smtClean="0"/>
              <a:t>experiences</a:t>
            </a:r>
            <a:r>
              <a:rPr lang="zh-TW" altLang="en-US" dirty="0" smtClean="0"/>
              <a:t> </a:t>
            </a:r>
            <a:r>
              <a:rPr lang="en-US" altLang="zh-TW" dirty="0" smtClean="0"/>
              <a:t>in</a:t>
            </a:r>
            <a:r>
              <a:rPr lang="zh-TW" altLang="en-US" dirty="0" smtClean="0"/>
              <a:t> </a:t>
            </a:r>
            <a:r>
              <a:rPr lang="en-US" altLang="zh-TW" dirty="0" smtClean="0"/>
              <a:t>resumes</a:t>
            </a:r>
            <a:r>
              <a:rPr lang="zh-TW" altLang="en-US" dirty="0" smtClean="0"/>
              <a:t> </a:t>
            </a:r>
            <a:r>
              <a:rPr lang="en-US" altLang="zh-TW" dirty="0" smtClean="0"/>
              <a:t>by ability</a:t>
            </a:r>
            <a:r>
              <a:rPr lang="zh-TW" altLang="en-US" dirty="0" smtClean="0"/>
              <a:t> </a:t>
            </a:r>
            <a:r>
              <a:rPr lang="en-US" altLang="zh-TW" dirty="0" smtClean="0"/>
              <a:t>requirements;</a:t>
            </a:r>
          </a:p>
          <a:p>
            <a:r>
              <a:rPr lang="en-US" altLang="zh-TW" dirty="0" smtClean="0"/>
              <a:t>4)Multiple Ability-aware in Candidate Experience for</a:t>
            </a:r>
            <a:r>
              <a:rPr lang="zh-TW" altLang="en-US" dirty="0" smtClean="0"/>
              <a:t> </a:t>
            </a:r>
            <a:r>
              <a:rPr lang="en-US" altLang="zh-TW" dirty="0" smtClean="0"/>
              <a:t>finally</a:t>
            </a:r>
            <a:r>
              <a:rPr lang="zh-TW" altLang="en-US" dirty="0" smtClean="0"/>
              <a:t> </a:t>
            </a:r>
            <a:r>
              <a:rPr lang="en-US" altLang="zh-TW" dirty="0" smtClean="0"/>
              <a:t>profiling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candidates</a:t>
            </a:r>
            <a:r>
              <a:rPr lang="zh-TW" altLang="en-US" dirty="0" smtClean="0"/>
              <a:t> </a:t>
            </a:r>
            <a:r>
              <a:rPr lang="en-US" altLang="zh-TW" dirty="0" smtClean="0"/>
              <a:t>with</a:t>
            </a:r>
            <a:r>
              <a:rPr lang="zh-TW" altLang="en-US" dirty="0" smtClean="0"/>
              <a:t> </a:t>
            </a:r>
            <a:r>
              <a:rPr lang="en-US" altLang="zh-TW" dirty="0" smtClean="0"/>
              <a:t>all</a:t>
            </a:r>
            <a:r>
              <a:rPr lang="zh-TW" altLang="en-US" dirty="0" smtClean="0"/>
              <a:t> </a:t>
            </a:r>
            <a:r>
              <a:rPr lang="en-US" altLang="zh-TW" dirty="0" smtClean="0"/>
              <a:t>previous</a:t>
            </a:r>
            <a:r>
              <a:rPr lang="zh-TW" altLang="en-US" dirty="0" smtClean="0"/>
              <a:t> </a:t>
            </a:r>
            <a:r>
              <a:rPr lang="en-US" altLang="zh-TW" dirty="0" smtClean="0"/>
              <a:t>experiences.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9386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 t = 1~ml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60167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0425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Fully-connected</a:t>
            </a:r>
            <a:r>
              <a:rPr lang="en-US" altLang="zh-TW" baseline="0" dirty="0" smtClean="0"/>
              <a:t> network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C23AB-8A0A-46D6-8689-6AF0158E713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878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3200" b="1" i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b="1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8CA08B9-1C57-4E72-81E1-CA417C90DA46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847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5B58-6669-46D8-87F4-D530D1A4576B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90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94B4D-9C9E-4B5F-8309-190437CCF5B8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363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CFEF67-C723-49D3-BA43-35652D501E6D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44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86884-1C17-40EE-8A7E-50C77114CDCB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326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81814-3F19-4010-8CD7-B86EDEBEAA82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102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D4081-9A01-44E4-98AD-F683B5A5858B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67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49AC0-E176-4CF4-8D46-ACAA568FCD6C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1150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77B3-631C-49B6-B948-6803B8055611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65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C34F8DD6-26C6-4E29-88BE-1444A76A8C5F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235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14CD5-ED0D-4A2E-8049-5ECB02479823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795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382" y="2113644"/>
            <a:ext cx="6345260" cy="3530600"/>
          </a:xfrm>
        </p:spPr>
        <p:txBody>
          <a:bodyPr>
            <a:normAutofit/>
          </a:bodyPr>
          <a:lstStyle>
            <a:lvl1pPr>
              <a:buClrTx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Tx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Tx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Tx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Tx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39872" y="582647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10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altLang="zh-TW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64382" y="2015672"/>
            <a:ext cx="6345260" cy="3530600"/>
          </a:xfrm>
        </p:spPr>
        <p:txBody>
          <a:bodyPr>
            <a:normAutofit/>
          </a:bodyPr>
          <a:lstStyle>
            <a:lvl1pPr>
              <a:buClrTx/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buClrTx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Tx/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Tx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Tx/>
              <a:defRPr sz="1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TW" dirty="0" smtClean="0"/>
              <a:t>Introduction</a:t>
            </a:r>
          </a:p>
          <a:p>
            <a:pPr lvl="0"/>
            <a:r>
              <a:rPr lang="en-US" altLang="zh-TW" dirty="0" smtClean="0"/>
              <a:t>Method</a:t>
            </a:r>
          </a:p>
          <a:p>
            <a:pPr lvl="0"/>
            <a:r>
              <a:rPr lang="en-US" altLang="zh-TW" dirty="0" smtClean="0"/>
              <a:t>Experiment</a:t>
            </a:r>
          </a:p>
          <a:p>
            <a:pPr lvl="0"/>
            <a:r>
              <a:rPr lang="en-US" altLang="zh-TW" dirty="0" smtClean="0"/>
              <a:t>Conclusion</a:t>
            </a:r>
          </a:p>
          <a:p>
            <a:pPr lvl="0"/>
            <a:endParaRPr lang="en-US" altLang="zh-TW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39872" y="582647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2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40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ClrTx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02336" indent="0">
              <a:buClrTx/>
              <a:buNone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buClrTx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buClrTx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buClrTx/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altLang="zh-TW" dirty="0" smtClean="0"/>
              <a:t>Introduction</a:t>
            </a:r>
          </a:p>
          <a:p>
            <a:pPr lvl="0"/>
            <a:r>
              <a:rPr lang="en-US" altLang="zh-TW" dirty="0" smtClean="0"/>
              <a:t>Method</a:t>
            </a:r>
          </a:p>
          <a:p>
            <a:pPr lvl="0"/>
            <a:r>
              <a:rPr lang="en-US" altLang="zh-TW" dirty="0" smtClean="0"/>
              <a:t>Experiment</a:t>
            </a:r>
          </a:p>
          <a:p>
            <a:pPr lvl="0"/>
            <a:r>
              <a:rPr lang="en-US" altLang="zh-TW" dirty="0" smtClean="0"/>
              <a:t>Conclusion</a:t>
            </a:r>
          </a:p>
          <a:p>
            <a:pPr lvl="0"/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D5CDCEF-A0D8-4ECB-AC21-556FE425F377}" type="datetime1">
              <a:rPr lang="en-US" altLang="zh-TW" smtClean="0"/>
              <a:pPr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 b="1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32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16D5-A961-49AF-BDD5-6B6F84B16746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8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C06F-EB66-4378-915A-47A368BAA99B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87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0511-5311-4A8D-9E5A-861371081735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356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3B70-C3E1-4274-8388-4A782CD1BE91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756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CAF1-EB9D-4C73-94D4-D8A98050B493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2984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0CB45E04-5E2A-4ECD-ABA0-8B8D46308595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68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93" r:id="rId3"/>
    <p:sldLayoutId id="2147483692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timing>
    <p:tnLst>
      <p:par>
        <p:cTn id="1" dur="indefinite" restart="never" nodeType="tmRoot"/>
      </p:par>
    </p:tnLst>
  </p:timing>
  <p:hf hdr="0" ftr="0"/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66441" y="1447830"/>
            <a:ext cx="7241268" cy="2520013"/>
          </a:xfrm>
        </p:spPr>
        <p:txBody>
          <a:bodyPr/>
          <a:lstStyle/>
          <a:p>
            <a:r>
              <a:rPr lang="en-US" altLang="zh-TW" dirty="0" smtClean="0"/>
              <a:t>Enhancing Person-Job Fit for Talent Recruitment : An Ability-aware Neural Network Approach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87164" y="4254867"/>
            <a:ext cx="2938116" cy="1125398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Advisor: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Jia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-Ling </a:t>
            </a:r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Koh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Presenter: You-Xiang Chen</a:t>
            </a: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sigir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‘18</a:t>
            </a:r>
            <a:endParaRPr lang="en-US" altLang="zh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Data: 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2019/01/15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81AA-77D7-4A3C-ABAC-2B8A4F137AA4}" type="datetime1">
              <a:rPr lang="en-US" altLang="zh-TW" smtClean="0"/>
              <a:t>1/13/2019</a:t>
            </a:fld>
            <a:endParaRPr 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9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/>
              <a:t>Hierarchical Ability-Aware Representation 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12" name="群組 11"/>
          <p:cNvGrpSpPr>
            <a:grpSpLocks noChangeAspect="1"/>
          </p:cNvGrpSpPr>
          <p:nvPr/>
        </p:nvGrpSpPr>
        <p:grpSpPr>
          <a:xfrm>
            <a:off x="970744" y="1940093"/>
            <a:ext cx="7249331" cy="3886377"/>
            <a:chOff x="5932805" y="512343"/>
            <a:chExt cx="2262262" cy="1212802"/>
          </a:xfrm>
        </p:grpSpPr>
        <p:grpSp>
          <p:nvGrpSpPr>
            <p:cNvPr id="13" name="群組 12"/>
            <p:cNvGrpSpPr>
              <a:grpSpLocks noChangeAspect="1"/>
            </p:cNvGrpSpPr>
            <p:nvPr/>
          </p:nvGrpSpPr>
          <p:grpSpPr>
            <a:xfrm>
              <a:off x="5932805" y="512344"/>
              <a:ext cx="2262262" cy="1212801"/>
              <a:chOff x="199905" y="1959429"/>
              <a:chExt cx="7213266" cy="3867041"/>
            </a:xfrm>
          </p:grpSpPr>
          <p:pic>
            <p:nvPicPr>
              <p:cNvPr id="15" name="內容版面配置區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05" y="1970892"/>
                <a:ext cx="7213266" cy="385557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</p:pic>
          <p:sp>
            <p:nvSpPr>
              <p:cNvPr id="16" name="矩形 15"/>
              <p:cNvSpPr/>
              <p:nvPr/>
            </p:nvSpPr>
            <p:spPr>
              <a:xfrm flipH="1">
                <a:off x="199905" y="1959429"/>
                <a:ext cx="2494308" cy="3867041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4" name="矩形 13"/>
            <p:cNvSpPr/>
            <p:nvPr/>
          </p:nvSpPr>
          <p:spPr>
            <a:xfrm flipH="1">
              <a:off x="7700963" y="512343"/>
              <a:ext cx="494104" cy="1212801"/>
            </a:xfrm>
            <a:prstGeom prst="rect">
              <a:avLst/>
            </a:prstGeom>
            <a:solidFill>
              <a:schemeClr val="bg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6016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970" y="902605"/>
            <a:ext cx="5877730" cy="1179288"/>
          </a:xfrm>
        </p:spPr>
        <p:txBody>
          <a:bodyPr/>
          <a:lstStyle/>
          <a:p>
            <a:r>
              <a:rPr lang="en-US" altLang="zh-TW" sz="3200" dirty="0" smtClean="0"/>
              <a:t>Hierarchical Ability-Aware Representation 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4382" y="2113644"/>
            <a:ext cx="6345260" cy="666855"/>
          </a:xfrm>
        </p:spPr>
        <p:txBody>
          <a:bodyPr/>
          <a:lstStyle/>
          <a:p>
            <a:r>
              <a:rPr lang="en-US" altLang="zh-TW" b="1" dirty="0" smtClean="0"/>
              <a:t>Single Ability-aware in Job Requirement</a:t>
            </a:r>
            <a:endParaRPr lang="en-US" altLang="zh-TW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6468918" y="504179"/>
            <a:ext cx="2262262" cy="1212802"/>
            <a:chOff x="5932805" y="512343"/>
            <a:chExt cx="2262262" cy="1212802"/>
          </a:xfrm>
        </p:grpSpPr>
        <p:grpSp>
          <p:nvGrpSpPr>
            <p:cNvPr id="7" name="群組 6"/>
            <p:cNvGrpSpPr>
              <a:grpSpLocks noChangeAspect="1"/>
            </p:cNvGrpSpPr>
            <p:nvPr/>
          </p:nvGrpSpPr>
          <p:grpSpPr>
            <a:xfrm>
              <a:off x="5932805" y="512344"/>
              <a:ext cx="2262262" cy="1212801"/>
              <a:chOff x="199905" y="1959429"/>
              <a:chExt cx="7213266" cy="3867041"/>
            </a:xfrm>
          </p:grpSpPr>
          <p:pic>
            <p:nvPicPr>
              <p:cNvPr id="5" name="內容版面配置區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05" y="1970892"/>
                <a:ext cx="7213266" cy="385557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199905" y="1959429"/>
                <a:ext cx="2494308" cy="3867041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 flipH="1">
              <a:off x="7700963" y="512343"/>
              <a:ext cx="494104" cy="1212801"/>
            </a:xfrm>
            <a:prstGeom prst="rect">
              <a:avLst/>
            </a:prstGeom>
            <a:solidFill>
              <a:schemeClr val="bg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" name="內容版面配置區 4"/>
          <p:cNvPicPr>
            <a:picLocks noChangeAspect="1"/>
          </p:cNvPicPr>
          <p:nvPr/>
        </p:nvPicPr>
        <p:blipFill rotWithShape="1">
          <a:blip r:embed="rId3"/>
          <a:srcRect l="34621" t="7291" r="21910" b="46471"/>
          <a:stretch/>
        </p:blipFill>
        <p:spPr>
          <a:xfrm>
            <a:off x="6180880" y="2978831"/>
            <a:ext cx="2886919" cy="164149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17" name="圖片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4987" y="2628678"/>
            <a:ext cx="2858569" cy="1327589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5865" y="2619149"/>
            <a:ext cx="1715061" cy="879969"/>
          </a:xfrm>
          <a:prstGeom prst="rect">
            <a:avLst/>
          </a:prstGeom>
        </p:spPr>
      </p:pic>
      <p:sp>
        <p:nvSpPr>
          <p:cNvPr id="22" name="內容版面配置區 2"/>
          <p:cNvSpPr txBox="1">
            <a:spLocks/>
          </p:cNvSpPr>
          <p:nvPr/>
        </p:nvSpPr>
        <p:spPr>
          <a:xfrm>
            <a:off x="864382" y="4146546"/>
            <a:ext cx="6345260" cy="666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/>
              <a:t>Multiple </a:t>
            </a:r>
            <a:r>
              <a:rPr lang="en-US" altLang="zh-TW" b="1" dirty="0" smtClean="0"/>
              <a:t>Ability-aware in Job Requirement</a:t>
            </a:r>
            <a:endParaRPr lang="en-US" altLang="zh-TW" b="1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9160" y="4607519"/>
            <a:ext cx="3494941" cy="516463"/>
          </a:xfrm>
          <a:prstGeom prst="rect">
            <a:avLst/>
          </a:prstGeom>
        </p:spPr>
      </p:pic>
      <p:pic>
        <p:nvPicPr>
          <p:cNvPr id="24" name="圖片 23"/>
          <p:cNvPicPr>
            <a:picLocks noChangeAspect="1"/>
          </p:cNvPicPr>
          <p:nvPr/>
        </p:nvPicPr>
        <p:blipFill rotWithShape="1">
          <a:blip r:embed="rId7"/>
          <a:srcRect t="6154"/>
          <a:stretch/>
        </p:blipFill>
        <p:spPr>
          <a:xfrm>
            <a:off x="1275978" y="5135557"/>
            <a:ext cx="2455178" cy="1163321"/>
          </a:xfrm>
          <a:prstGeom prst="rect">
            <a:avLst/>
          </a:prstGeom>
        </p:spPr>
      </p:pic>
      <p:pic>
        <p:nvPicPr>
          <p:cNvPr id="25" name="圖片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87343" y="5096248"/>
            <a:ext cx="1416016" cy="82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6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65970" y="902605"/>
            <a:ext cx="5877730" cy="1179288"/>
          </a:xfrm>
        </p:spPr>
        <p:txBody>
          <a:bodyPr/>
          <a:lstStyle/>
          <a:p>
            <a:r>
              <a:rPr lang="en-US" altLang="zh-TW" sz="3200" dirty="0" smtClean="0"/>
              <a:t>Hierarchical Ability-Aware Representation 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4382" y="2113644"/>
            <a:ext cx="5879318" cy="583052"/>
          </a:xfrm>
        </p:spPr>
        <p:txBody>
          <a:bodyPr/>
          <a:lstStyle/>
          <a:p>
            <a:r>
              <a:rPr lang="en-US" altLang="zh-TW" b="1" dirty="0" smtClean="0"/>
              <a:t>Single Ability-aware in </a:t>
            </a:r>
            <a:r>
              <a:rPr lang="en-US" altLang="zh-TW" b="1" dirty="0" smtClean="0"/>
              <a:t>Experience</a:t>
            </a:r>
            <a:endParaRPr lang="en-US" altLang="zh-TW" b="1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6468918" y="504179"/>
            <a:ext cx="2262262" cy="1212802"/>
            <a:chOff x="5932805" y="512343"/>
            <a:chExt cx="2262262" cy="1212802"/>
          </a:xfrm>
        </p:grpSpPr>
        <p:grpSp>
          <p:nvGrpSpPr>
            <p:cNvPr id="7" name="群組 6"/>
            <p:cNvGrpSpPr>
              <a:grpSpLocks noChangeAspect="1"/>
            </p:cNvGrpSpPr>
            <p:nvPr/>
          </p:nvGrpSpPr>
          <p:grpSpPr>
            <a:xfrm>
              <a:off x="5932805" y="512344"/>
              <a:ext cx="2262262" cy="1212801"/>
              <a:chOff x="199905" y="1959429"/>
              <a:chExt cx="7213266" cy="3867041"/>
            </a:xfrm>
          </p:grpSpPr>
          <p:pic>
            <p:nvPicPr>
              <p:cNvPr id="5" name="內容版面配置區 4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9905" y="1970892"/>
                <a:ext cx="7213266" cy="3855578"/>
              </a:xfrm>
              <a:prstGeom prst="rect">
                <a:avLst/>
              </a:prstGeom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</p:pic>
          <p:sp>
            <p:nvSpPr>
              <p:cNvPr id="6" name="矩形 5"/>
              <p:cNvSpPr/>
              <p:nvPr/>
            </p:nvSpPr>
            <p:spPr>
              <a:xfrm flipH="1">
                <a:off x="199905" y="1959429"/>
                <a:ext cx="2494308" cy="3867041"/>
              </a:xfrm>
              <a:prstGeom prst="rect">
                <a:avLst/>
              </a:prstGeom>
              <a:solidFill>
                <a:schemeClr val="bg2">
                  <a:alpha val="5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8" name="矩形 7"/>
            <p:cNvSpPr/>
            <p:nvPr/>
          </p:nvSpPr>
          <p:spPr>
            <a:xfrm flipH="1">
              <a:off x="7700963" y="512343"/>
              <a:ext cx="494104" cy="1212801"/>
            </a:xfrm>
            <a:prstGeom prst="rect">
              <a:avLst/>
            </a:prstGeom>
            <a:solidFill>
              <a:schemeClr val="bg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13" name="內容版面配置區 4"/>
          <p:cNvPicPr>
            <a:picLocks noChangeAspect="1"/>
          </p:cNvPicPr>
          <p:nvPr/>
        </p:nvPicPr>
        <p:blipFill rotWithShape="1">
          <a:blip r:embed="rId3"/>
          <a:srcRect l="34621" t="54070" r="21907" b="712"/>
          <a:stretch/>
        </p:blipFill>
        <p:spPr>
          <a:xfrm>
            <a:off x="5804309" y="2476723"/>
            <a:ext cx="3215866" cy="178797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5" name="內容版面配置區 2"/>
          <p:cNvSpPr txBox="1">
            <a:spLocks/>
          </p:cNvSpPr>
          <p:nvPr/>
        </p:nvSpPr>
        <p:spPr>
          <a:xfrm>
            <a:off x="864382" y="4229167"/>
            <a:ext cx="6345260" cy="62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b="1" dirty="0" smtClean="0"/>
              <a:t>Multiple Ability-aware in Experience</a:t>
            </a:r>
            <a:endParaRPr lang="zh-TW" altLang="en-US" b="1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312" y="2643547"/>
            <a:ext cx="2735700" cy="1211809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0901" y="2704697"/>
            <a:ext cx="1761244" cy="776968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2192" y="4520327"/>
            <a:ext cx="1713375" cy="848406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01312" y="4750981"/>
            <a:ext cx="3700133" cy="539650"/>
          </a:xfrm>
          <a:prstGeom prst="rect">
            <a:avLst/>
          </a:prstGeom>
        </p:spPr>
      </p:pic>
      <p:pic>
        <p:nvPicPr>
          <p:cNvPr id="19" name="圖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60712" y="5271889"/>
            <a:ext cx="2942626" cy="1146534"/>
          </a:xfrm>
          <a:prstGeom prst="rect">
            <a:avLst/>
          </a:prstGeom>
        </p:spPr>
      </p:pic>
      <p:pic>
        <p:nvPicPr>
          <p:cNvPr id="20" name="圖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3568" y="5524045"/>
            <a:ext cx="1655124" cy="753641"/>
          </a:xfrm>
          <a:prstGeom prst="rect">
            <a:avLst/>
          </a:prstGeom>
        </p:spPr>
      </p:pic>
      <p:sp>
        <p:nvSpPr>
          <p:cNvPr id="21" name="文字方塊 20"/>
          <p:cNvSpPr txBox="1"/>
          <p:nvPr/>
        </p:nvSpPr>
        <p:spPr>
          <a:xfrm>
            <a:off x="7267155" y="4860920"/>
            <a:ext cx="1482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Avg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pooling)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7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Person-Job Fit Prediction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4382" y="2113644"/>
            <a:ext cx="5012543" cy="3530600"/>
          </a:xfrm>
        </p:spPr>
        <p:txBody>
          <a:bodyPr/>
          <a:lstStyle/>
          <a:p>
            <a:r>
              <a:rPr lang="en-US" altLang="zh-TW" b="1" dirty="0" smtClean="0"/>
              <a:t>Jointly learning </a:t>
            </a:r>
            <a:r>
              <a:rPr lang="en-US" altLang="zh-TW" b="1" dirty="0"/>
              <a:t>the representations for both job postings and resumes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6468918" y="448654"/>
            <a:ext cx="2262262" cy="1212801"/>
            <a:chOff x="199905" y="1959429"/>
            <a:chExt cx="7213266" cy="3867041"/>
          </a:xfrm>
        </p:grpSpPr>
        <p:pic>
          <p:nvPicPr>
            <p:cNvPr id="5" name="內容版面配置區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05" y="1970892"/>
              <a:ext cx="7213266" cy="38555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6" name="矩形 5"/>
            <p:cNvSpPr/>
            <p:nvPr/>
          </p:nvSpPr>
          <p:spPr>
            <a:xfrm>
              <a:off x="264696" y="1959429"/>
              <a:ext cx="5580607" cy="3867041"/>
            </a:xfrm>
            <a:prstGeom prst="rect">
              <a:avLst/>
            </a:prstGeom>
            <a:solidFill>
              <a:schemeClr val="bg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525" y="2926444"/>
            <a:ext cx="4324350" cy="952500"/>
          </a:xfrm>
          <a:prstGeom prst="rect">
            <a:avLst/>
          </a:prstGeom>
        </p:spPr>
      </p:pic>
      <p:pic>
        <p:nvPicPr>
          <p:cNvPr id="9" name="內容版面配置區 4"/>
          <p:cNvPicPr>
            <a:picLocks noChangeAspect="1"/>
          </p:cNvPicPr>
          <p:nvPr/>
        </p:nvPicPr>
        <p:blipFill rotWithShape="1">
          <a:blip r:embed="rId3"/>
          <a:srcRect l="78308" t="196" r="374" b="-12"/>
          <a:stretch/>
        </p:blipFill>
        <p:spPr>
          <a:xfrm>
            <a:off x="6550178" y="2089152"/>
            <a:ext cx="1404719" cy="351610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84298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7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17,766 job postings</a:t>
            </a:r>
          </a:p>
          <a:p>
            <a:r>
              <a:rPr lang="en-US" altLang="zh-TW" dirty="0" smtClean="0"/>
              <a:t>898,914 resumes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7012" y="1950376"/>
            <a:ext cx="4862813" cy="359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2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Experiment setup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Word Embedding</a:t>
            </a:r>
          </a:p>
          <a:p>
            <a:pPr lvl="1"/>
            <a:r>
              <a:rPr lang="en-US" altLang="zh-TW" dirty="0" smtClean="0"/>
              <a:t>Using Skip-gram model to pre-train the word embedding.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002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3600" y="2128903"/>
            <a:ext cx="6346825" cy="3498720"/>
          </a:xfrm>
          <a:prstGeom prst="rect">
            <a:avLst/>
          </a:prstGeo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241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Performance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5970" y="1943733"/>
            <a:ext cx="7057479" cy="328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24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Computational  Efficiency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968" y="2112963"/>
            <a:ext cx="5750089" cy="353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4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  <a:endParaRPr lang="zh-TW" altLang="en-US" b="1" dirty="0"/>
          </a:p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bg2">
                    <a:lumMod val="50000"/>
                  </a:schemeClr>
                </a:solidFill>
              </a:rPr>
              <a:t>Conclusion</a:t>
            </a:r>
          </a:p>
          <a:p>
            <a:endParaRPr lang="zh-TW" altLang="en-US" b="1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8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tx1"/>
                </a:solidFill>
              </a:rPr>
              <a:t>Conclusion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93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5970" y="1865289"/>
            <a:ext cx="7770030" cy="1024668"/>
          </a:xfrm>
        </p:spPr>
        <p:txBody>
          <a:bodyPr/>
          <a:lstStyle/>
          <a:p>
            <a:r>
              <a:rPr lang="en-US" altLang="zh-TW" dirty="0"/>
              <a:t>Person-Job Fit </a:t>
            </a:r>
            <a:r>
              <a:rPr lang="en-US" altLang="zh-TW" dirty="0" smtClean="0"/>
              <a:t>largely </a:t>
            </a:r>
            <a:r>
              <a:rPr lang="en-US" altLang="zh-TW" dirty="0"/>
              <a:t>depend on the manual inspection of features or key phrases from domain </a:t>
            </a:r>
            <a:r>
              <a:rPr lang="en-US" altLang="zh-TW" dirty="0" smtClean="0"/>
              <a:t>experts , and </a:t>
            </a:r>
            <a:r>
              <a:rPr lang="en-US" altLang="zh-TW" dirty="0"/>
              <a:t>thus lead to high cost and the in </a:t>
            </a:r>
            <a:r>
              <a:rPr lang="en-US" altLang="zh-TW" dirty="0" smtClean="0"/>
              <a:t>efficient , inaccurate , and </a:t>
            </a:r>
            <a:r>
              <a:rPr lang="en-US" altLang="zh-TW" dirty="0"/>
              <a:t>subjective judgments.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394" y="2889957"/>
            <a:ext cx="5066248" cy="354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70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Goal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65970" y="1865289"/>
            <a:ext cx="7770030" cy="1024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Reducing the dependence on manual </a:t>
            </a:r>
            <a:r>
              <a:rPr lang="en-US" altLang="zh-TW" dirty="0" err="1"/>
              <a:t>labour</a:t>
            </a:r>
            <a:r>
              <a:rPr lang="en-US" altLang="zh-TW" dirty="0"/>
              <a:t> and can provide better  interpretation about the fitting results.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4204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Introduction</a:t>
            </a:r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b="1" dirty="0">
                <a:solidFill>
                  <a:schemeClr val="tx1"/>
                </a:solidFill>
              </a:rPr>
              <a:t>Method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Experiment</a:t>
            </a:r>
          </a:p>
          <a:p>
            <a:r>
              <a:rPr lang="en-US" altLang="zh-TW" b="1" dirty="0">
                <a:solidFill>
                  <a:schemeClr val="bg1">
                    <a:lumMod val="50000"/>
                  </a:schemeClr>
                </a:solidFill>
              </a:rPr>
              <a:t>Conclusion</a:t>
            </a:r>
          </a:p>
          <a:p>
            <a:endParaRPr lang="zh-TW" altLang="en-US" b="1" dirty="0">
              <a:solidFill>
                <a:schemeClr val="bg1">
                  <a:lumMod val="50000"/>
                </a:schemeClr>
              </a:solidFill>
            </a:endParaRPr>
          </a:p>
          <a:p>
            <a:endParaRPr lang="zh-TW" alt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0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Problem Formulation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4382" y="2113644"/>
            <a:ext cx="6345260" cy="839106"/>
          </a:xfrm>
        </p:spPr>
        <p:txBody>
          <a:bodyPr/>
          <a:lstStyle/>
          <a:p>
            <a:r>
              <a:rPr lang="en-US" altLang="zh-TW" dirty="0" smtClean="0"/>
              <a:t>Matching degree between job requirements in a posting and </a:t>
            </a:r>
            <a:r>
              <a:rPr lang="en-US" altLang="zh-TW" dirty="0"/>
              <a:t>the experiences in a </a:t>
            </a:r>
            <a:r>
              <a:rPr lang="en-US" altLang="zh-TW" dirty="0" smtClean="0"/>
              <a:t>resume.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t="37092" b="13687"/>
          <a:stretch/>
        </p:blipFill>
        <p:spPr>
          <a:xfrm>
            <a:off x="3559105" y="4407821"/>
            <a:ext cx="4848018" cy="1668933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t="973" b="63094"/>
          <a:stretch/>
        </p:blipFill>
        <p:spPr>
          <a:xfrm>
            <a:off x="3559105" y="2824575"/>
            <a:ext cx="4894481" cy="123010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矩形 6"/>
              <p:cNvSpPr/>
              <p:nvPr/>
            </p:nvSpPr>
            <p:spPr>
              <a:xfrm>
                <a:off x="1388856" y="4620463"/>
                <a:ext cx="2376100" cy="98995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TW" smtClean="0">
                        <a:latin typeface="Cambria Math" panose="02040503050406030204" pitchFamily="18" charset="0"/>
                      </a:rPr>
                      <m:t>R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r>
                  <a:rPr lang="en-US" altLang="zh-TW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altLang="zh-TW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TW" altLang="en-US" dirty="0"/>
              </a:p>
              <a:p>
                <a:pPr/>
                <a:endParaRPr lang="zh-TW" altLang="en-US" dirty="0"/>
              </a:p>
            </p:txBody>
          </p:sp>
        </mc:Choice>
        <mc:Fallback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56" y="4620463"/>
                <a:ext cx="2376100" cy="9899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1388856" y="3285295"/>
                <a:ext cx="2326021" cy="7129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𝐽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</m:d>
                  </m:oMath>
                </a14:m>
                <a:endParaRPr lang="en-US" altLang="zh-TW" dirty="0" smtClean="0"/>
              </a:p>
              <a:p>
                <a:pPr/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,1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,2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𝑙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𝑙</m:t>
                            </m:r>
                          </m:sub>
                        </m:sSub>
                      </m:sub>
                    </m:sSub>
                    <m:r>
                      <a:rPr lang="en-US" altLang="zh-TW" b="0" i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8856" y="3285295"/>
                <a:ext cx="2326021" cy="712952"/>
              </a:xfrm>
              <a:prstGeom prst="rect">
                <a:avLst/>
              </a:prstGeom>
              <a:blipFill>
                <a:blip r:embed="rId5"/>
                <a:stretch>
                  <a:fillRect b="-512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706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Problem Formulation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4382" y="2113644"/>
            <a:ext cx="6345260" cy="839106"/>
          </a:xfrm>
        </p:spPr>
        <p:txBody>
          <a:bodyPr/>
          <a:lstStyle/>
          <a:p>
            <a:r>
              <a:rPr lang="en-US" altLang="zh-TW" dirty="0" smtClean="0"/>
              <a:t>Matching degree between job requirements in a posting and </a:t>
            </a:r>
            <a:r>
              <a:rPr lang="en-US" altLang="zh-TW" dirty="0"/>
              <a:t>the experiences in a </a:t>
            </a:r>
            <a:r>
              <a:rPr lang="en-US" altLang="zh-TW" dirty="0" smtClean="0"/>
              <a:t>resume.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1550182" y="2952750"/>
                <a:ext cx="546021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recruitment result </a:t>
                </a:r>
                <a14:m>
                  <m:oMath xmlns:m="http://schemas.openxmlformats.org/officeDocument/2006/math">
                    <m:r>
                      <a:rPr lang="en-US" altLang="zh-TW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altLang="zh-TW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altLang="zh-TW" b="1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altLang="zh-TW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zh-TW" alt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whether the candidate has passed the interview process</a:t>
                </a:r>
                <a:r>
                  <a:rPr lang="en-US" altLang="zh-TW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zh-TW" alt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0182" y="2952750"/>
                <a:ext cx="5460218" cy="646331"/>
              </a:xfrm>
              <a:prstGeom prst="rect">
                <a:avLst/>
              </a:prstGeom>
              <a:blipFill>
                <a:blip r:embed="rId3"/>
                <a:stretch>
                  <a:fillRect l="-893" t="-4717" r="-1674" b="-141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98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Framework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內容版面配置區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208"/>
          <a:stretch/>
        </p:blipFill>
        <p:spPr>
          <a:xfrm>
            <a:off x="865970" y="1897587"/>
            <a:ext cx="7335055" cy="3928883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193139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Word-level Representation </a:t>
            </a:r>
            <a:endParaRPr lang="zh-TW" altLang="en-US" sz="32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4382" y="2113644"/>
            <a:ext cx="6345260" cy="445632"/>
          </a:xfrm>
        </p:spPr>
        <p:txBody>
          <a:bodyPr/>
          <a:lstStyle/>
          <a:p>
            <a:r>
              <a:rPr lang="en-US" altLang="zh-TW" b="1" dirty="0" smtClean="0"/>
              <a:t>Bi LSTM</a:t>
            </a:r>
            <a:endParaRPr lang="zh-TW" altLang="en-US" b="1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grpSp>
        <p:nvGrpSpPr>
          <p:cNvPr id="7" name="群組 6"/>
          <p:cNvGrpSpPr>
            <a:grpSpLocks noChangeAspect="1"/>
          </p:cNvGrpSpPr>
          <p:nvPr/>
        </p:nvGrpSpPr>
        <p:grpSpPr>
          <a:xfrm>
            <a:off x="6468918" y="512344"/>
            <a:ext cx="2262262" cy="1212801"/>
            <a:chOff x="199905" y="1959429"/>
            <a:chExt cx="7213266" cy="3867041"/>
          </a:xfrm>
        </p:grpSpPr>
        <p:pic>
          <p:nvPicPr>
            <p:cNvPr id="5" name="內容版面配置區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905" y="1970892"/>
              <a:ext cx="7213266" cy="38555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</p:pic>
        <p:sp>
          <p:nvSpPr>
            <p:cNvPr id="6" name="矩形 5"/>
            <p:cNvSpPr/>
            <p:nvPr/>
          </p:nvSpPr>
          <p:spPr>
            <a:xfrm>
              <a:off x="2694214" y="1959429"/>
              <a:ext cx="4686300" cy="3867041"/>
            </a:xfrm>
            <a:prstGeom prst="rect">
              <a:avLst/>
            </a:prstGeom>
            <a:solidFill>
              <a:schemeClr val="bg2">
                <a:alpha val="5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pic>
        <p:nvPicPr>
          <p:cNvPr id="8" name="內容版面配置區 4"/>
          <p:cNvPicPr>
            <a:picLocks noChangeAspect="1"/>
          </p:cNvPicPr>
          <p:nvPr/>
        </p:nvPicPr>
        <p:blipFill rotWithShape="1">
          <a:blip r:embed="rId3"/>
          <a:srcRect r="65434"/>
          <a:stretch/>
        </p:blipFill>
        <p:spPr>
          <a:xfrm>
            <a:off x="6144584" y="2013821"/>
            <a:ext cx="2465534" cy="381264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12" name="內容版面配置區 2"/>
          <p:cNvSpPr txBox="1">
            <a:spLocks/>
          </p:cNvSpPr>
          <p:nvPr/>
        </p:nvSpPr>
        <p:spPr>
          <a:xfrm>
            <a:off x="864382" y="3877546"/>
            <a:ext cx="4598869" cy="11324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20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685800" indent="-283464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6012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23444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50876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Tx/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18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5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</a:t>
            </a:r>
            <a:r>
              <a:rPr lang="en-US" altLang="zh-TW" dirty="0" smtClean="0"/>
              <a:t>odeling </a:t>
            </a:r>
            <a:r>
              <a:rPr lang="en-US" altLang="zh-TW" dirty="0"/>
              <a:t>word-level representation in job posting </a:t>
            </a:r>
            <a:r>
              <a:rPr lang="en-US" altLang="zh-TW" b="1" dirty="0"/>
              <a:t>J</a:t>
            </a:r>
            <a:r>
              <a:rPr lang="en-US" altLang="zh-TW" dirty="0"/>
              <a:t> and resume </a:t>
            </a:r>
            <a:r>
              <a:rPr lang="en-US" altLang="zh-TW" b="1" dirty="0"/>
              <a:t>R</a:t>
            </a:r>
            <a:r>
              <a:rPr lang="en-US" altLang="zh-TW" dirty="0"/>
              <a:t>. 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文字方塊 12"/>
              <p:cNvSpPr txBox="1"/>
              <p:nvPr/>
            </p:nvSpPr>
            <p:spPr>
              <a:xfrm>
                <a:off x="1686482" y="2736143"/>
                <a:ext cx="2105961" cy="12534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𝐿𝑆𝑇𝑀</m:t>
                    </m:r>
                    <m:d>
                      <m:d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⃑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zh-TW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acc>
                      </m:e>
                    </m:d>
                  </m:oMath>
                </a14:m>
                <a:endParaRPr lang="en-US" altLang="zh-TW" b="0" dirty="0" smtClean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⃐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𝐿𝑆𝑇𝑀</m:t>
                    </m:r>
                    <m:r>
                      <a:rPr lang="en-US" altLang="zh-TW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altLang="zh-TW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TW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⃐"/>
                        <m:ctrlPr>
                          <a:rPr lang="en-US" altLang="zh-TW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altLang="zh-TW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zh-TW" altLang="en-US" dirty="0"/>
              </a:p>
              <a:p>
                <a:r>
                  <a:rPr lang="en-US" altLang="zh-TW" dirty="0" smtClean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altLang="zh-TW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[</m:t>
                    </m:r>
                    <m:acc>
                      <m:accPr>
                        <m:chr m:val="⃑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⃐"/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</m:acc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zh-TW" altLang="en-US" dirty="0"/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13" name="文字方塊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2" y="2736143"/>
                <a:ext cx="2105961" cy="1253485"/>
              </a:xfrm>
              <a:prstGeom prst="rect">
                <a:avLst/>
              </a:prstGeom>
              <a:blipFill>
                <a:blip r:embed="rId4"/>
                <a:stretch>
                  <a:fillRect l="-1159" r="-405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圖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125" y="4720726"/>
            <a:ext cx="2132235" cy="46614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0125" y="5363737"/>
            <a:ext cx="4154568" cy="82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921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會議室">
  <a:themeElements>
    <a:clrScheme name="離子會議室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離子會議室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會議室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7123</TotalTime>
  <Words>438</Words>
  <Application>Microsoft Office PowerPoint</Application>
  <PresentationFormat>如螢幕大小 (4:3)</PresentationFormat>
  <Paragraphs>110</Paragraphs>
  <Slides>20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8" baseType="lpstr">
      <vt:lpstr>新細明體</vt:lpstr>
      <vt:lpstr>Arial</vt:lpstr>
      <vt:lpstr>Calibri</vt:lpstr>
      <vt:lpstr>Cambria Math</vt:lpstr>
      <vt:lpstr>Century Gothic</vt:lpstr>
      <vt:lpstr>Times New Roman</vt:lpstr>
      <vt:lpstr>Wingdings 3</vt:lpstr>
      <vt:lpstr>離子會議室</vt:lpstr>
      <vt:lpstr>Enhancing Person-Job Fit for Talent Recruitment : An Ability-aware Neural Network Approach</vt:lpstr>
      <vt:lpstr>Outline</vt:lpstr>
      <vt:lpstr>Motivation</vt:lpstr>
      <vt:lpstr>Goal</vt:lpstr>
      <vt:lpstr>Outline</vt:lpstr>
      <vt:lpstr>Problem Formulation</vt:lpstr>
      <vt:lpstr>Problem Formulation</vt:lpstr>
      <vt:lpstr>Framework</vt:lpstr>
      <vt:lpstr>Word-level Representation </vt:lpstr>
      <vt:lpstr>Hierarchical Ability-Aware Representation </vt:lpstr>
      <vt:lpstr>Hierarchical Ability-Aware Representation  </vt:lpstr>
      <vt:lpstr>Hierarchical Ability-Aware Representation  </vt:lpstr>
      <vt:lpstr>Person-Job Fit Prediction </vt:lpstr>
      <vt:lpstr>Outline</vt:lpstr>
      <vt:lpstr>Dataset</vt:lpstr>
      <vt:lpstr>Experiment setup</vt:lpstr>
      <vt:lpstr>Performance</vt:lpstr>
      <vt:lpstr>Performance</vt:lpstr>
      <vt:lpstr>Computational  Efficiency</vt:lpstr>
      <vt:lpstr>Outline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Person-Job Fit for Talent Recruitment : An Ability-aware Neural Network Approch</dc:title>
  <dc:creator>佑翔 陳</dc:creator>
  <cp:lastModifiedBy>佑翔 陳</cp:lastModifiedBy>
  <cp:revision>133</cp:revision>
  <dcterms:created xsi:type="dcterms:W3CDTF">2019-01-09T04:07:22Z</dcterms:created>
  <dcterms:modified xsi:type="dcterms:W3CDTF">2019-01-14T03:00:50Z</dcterms:modified>
</cp:coreProperties>
</file>